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8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9.xml" ContentType="application/vnd.openxmlformats-officedocument.presentationml.slide+xml"/>
  <Override PartName="/ppt/slides/slide1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80" r:id="rId3"/>
    <p:sldId id="281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88" d="100"/>
          <a:sy n="88" d="100"/>
        </p:scale>
        <p:origin x="35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C927-B2D5-4A95-BAB6-0F4D0CEB6113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8E304-BE8E-4E5B-A69E-7E8E44FCA7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5947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C927-B2D5-4A95-BAB6-0F4D0CEB6113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8E304-BE8E-4E5B-A69E-7E8E44FCA7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876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C927-B2D5-4A95-BAB6-0F4D0CEB6113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8E304-BE8E-4E5B-A69E-7E8E44FCA7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90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C927-B2D5-4A95-BAB6-0F4D0CEB6113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8E304-BE8E-4E5B-A69E-7E8E44FCA7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166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C927-B2D5-4A95-BAB6-0F4D0CEB6113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8E304-BE8E-4E5B-A69E-7E8E44FCA7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805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C927-B2D5-4A95-BAB6-0F4D0CEB6113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8E304-BE8E-4E5B-A69E-7E8E44FCA7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586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C927-B2D5-4A95-BAB6-0F4D0CEB6113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8E304-BE8E-4E5B-A69E-7E8E44FCA7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125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C927-B2D5-4A95-BAB6-0F4D0CEB6113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8E304-BE8E-4E5B-A69E-7E8E44FCA7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346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C927-B2D5-4A95-BAB6-0F4D0CEB6113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8E304-BE8E-4E5B-A69E-7E8E44FCA7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217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C927-B2D5-4A95-BAB6-0F4D0CEB6113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8E304-BE8E-4E5B-A69E-7E8E44FCA7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394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C927-B2D5-4A95-BAB6-0F4D0CEB6113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8E304-BE8E-4E5B-A69E-7E8E44FCA7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476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CDC927-B2D5-4A95-BAB6-0F4D0CEB6113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68E304-BE8E-4E5B-A69E-7E8E44FCA7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732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2.png"/><Relationship Id="rId4" Type="http://schemas.openxmlformats.org/officeDocument/2006/relationships/hyperlink" Target="05-Bees%20protect/Bees%20Protect%20Crops%20from%20Wild%20Elephants%20in%20India.www.ielts2.com.mp3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2.pn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2.png"/><Relationship Id="rId4" Type="http://schemas.openxmlformats.org/officeDocument/2006/relationships/image" Target="../media/image3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2.png"/><Relationship Id="rId4" Type="http://schemas.openxmlformats.org/officeDocument/2006/relationships/image" Target="../media/image3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2.png"/><Relationship Id="rId4" Type="http://schemas.openxmlformats.org/officeDocument/2006/relationships/image" Target="../media/image3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mailto:midwife.shahmizad@gmail.com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773616"/>
          </a:xfrm>
        </p:spPr>
        <p:txBody>
          <a:bodyPr/>
          <a:lstStyle/>
          <a:p>
            <a:pPr algn="ctr"/>
            <a:r>
              <a:rPr lang="fa-IR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Yagut" panose="00000400000000000000" pitchFamily="2" charset="-78"/>
              </a:rPr>
              <a:t>مشخصات سند</a:t>
            </a:r>
            <a:endParaRPr lang="en-US" dirty="0"/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E6A5B8D8-0E25-450F-8B73-73C8FE6A2913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9209088" y="1162050"/>
            <a:ext cx="2887118" cy="121539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000" b="1" dirty="0">
                <a:ln w="22225">
                  <a:solidFill>
                    <a:schemeClr val="accent2"/>
                  </a:solidFill>
                  <a:prstDash val="solid"/>
                </a:ln>
                <a:cs typeface="B Yagut" panose="00000400000000000000" pitchFamily="2" charset="-78"/>
              </a:rPr>
              <a:t>مشخصات بسته آموزشی</a:t>
            </a: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AB90C499-C33C-4768-A2CD-0D622C568511}"/>
              </a:ext>
            </a:extLst>
          </p:cNvPr>
          <p:cNvSpPr txBox="1">
            <a:spLocks/>
          </p:cNvSpPr>
          <p:nvPr/>
        </p:nvSpPr>
        <p:spPr>
          <a:xfrm>
            <a:off x="7921126" y="2547257"/>
            <a:ext cx="4175080" cy="3924318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r" defTabSz="914400" rtl="1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a-IR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حیطه درس: </a:t>
            </a:r>
            <a:r>
              <a:rPr kumimoji="0" lang="fa-IR" sz="2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زبان انگلیسی عمومی</a:t>
            </a:r>
            <a:endParaRPr kumimoji="0" lang="fa-IR" sz="2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Yagut" panose="00000400000000000000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a-IR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آخرین بازنگری : </a:t>
            </a:r>
            <a:r>
              <a:rPr kumimoji="0" lang="fa-IR" sz="2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99/2/15</a:t>
            </a:r>
            <a:endParaRPr kumimoji="0" lang="fa-IR" sz="2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Yagut" panose="00000400000000000000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a-IR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نوبت تهیه: 1</a:t>
            </a:r>
          </a:p>
          <a:p>
            <a:pPr marL="342900" marR="0" lvl="0" indent="-342900" algn="r" defTabSz="914400" rtl="1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a-IR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 نام فایل: </a:t>
            </a:r>
            <a:r>
              <a:rPr kumimoji="0" lang="en-US" sz="2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SA-</a:t>
            </a:r>
            <a:r>
              <a:rPr kumimoji="0" lang="en-US" sz="25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Zaban</a:t>
            </a:r>
            <a:r>
              <a:rPr kumimoji="0" lang="en-US" sz="2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 </a:t>
            </a:r>
            <a:r>
              <a:rPr kumimoji="0" lang="en-US" sz="25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Englisi</a:t>
            </a:r>
            <a:r>
              <a:rPr kumimoji="0" lang="en-US" sz="2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- edit 1</a:t>
            </a: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Yagut" panose="00000400000000000000" pitchFamily="2" charset="-78"/>
            </a:endParaRP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19CC34F6-7547-4848-B729-1FD4713D1BAC}"/>
              </a:ext>
            </a:extLst>
          </p:cNvPr>
          <p:cNvSpPr txBox="1">
            <a:spLocks/>
          </p:cNvSpPr>
          <p:nvPr/>
        </p:nvSpPr>
        <p:spPr>
          <a:xfrm>
            <a:off x="2818914" y="1457249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 w="22225">
                  <a:solidFill>
                    <a:srgbClr val="ED7D31"/>
                  </a:solidFill>
                  <a:prstDash val="solid"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مشخصات مدرس یا مدرسین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822959" y="2097010"/>
            <a:ext cx="6525291" cy="44736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marR="0" lvl="0" indent="-457200" algn="ctr" defTabSz="4572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ED7D31">
                  <a:lumMod val="75000"/>
                </a:srgb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نام : مینا شهمی زاد</a:t>
            </a:r>
          </a:p>
          <a:p>
            <a:pPr marL="457200" marR="0" lvl="0" indent="-457200" algn="r" defTabSz="4572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ED7D31">
                  <a:lumMod val="75000"/>
                </a:srgb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مدرک : کارشناس مامایی</a:t>
            </a:r>
          </a:p>
          <a:p>
            <a:pPr marL="457200" marR="0" lvl="0" indent="-457200" algn="r" defTabSz="4572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ED7D31">
                  <a:lumMod val="75000"/>
                </a:srgb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موقعیت اشتغال : مربی آموزشگاه بهورزی 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Yagut" panose="00000400000000000000" pitchFamily="2" charset="-78"/>
            </a:endParaRPr>
          </a:p>
          <a:p>
            <a:pPr marL="342900" marR="0" lvl="0" indent="-342900" algn="r" defTabSz="4572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fa-I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مرکز آموزش بهورزی شهرستان بهشهر</a:t>
            </a:r>
          </a:p>
          <a:p>
            <a:pPr marL="342900" marR="0" lvl="0" indent="-342900" algn="r" defTabSz="4572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fa-I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Yagut" panose="00000400000000000000" pitchFamily="2" charset="-78"/>
              </a:rPr>
              <a:t>دانشگاه علوم پزشکی و خدمات بهداشتی درمانی مازندران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Yagut" panose="00000400000000000000" pitchFamily="2" charset="-78"/>
            </a:endParaRPr>
          </a:p>
        </p:txBody>
      </p:sp>
      <p:pic>
        <p:nvPicPr>
          <p:cNvPr id="9" name="Picture 2" descr="H:\اسکن مدارک\100060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554" y="1985135"/>
            <a:ext cx="1152525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69770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304365"/>
            <a:ext cx="10509529" cy="48906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smtClean="0">
                <a:solidFill>
                  <a:srgbClr val="C00000"/>
                </a:solidFill>
              </a:rPr>
              <a:t>word’s you need in this file </a:t>
            </a:r>
            <a:r>
              <a:rPr lang="en-US" sz="2800" b="1" dirty="0" smtClean="0">
                <a:solidFill>
                  <a:srgbClr val="C00000"/>
                </a:solidFill>
              </a:rPr>
              <a:t>:</a:t>
            </a:r>
          </a:p>
          <a:p>
            <a:pPr marL="0" indent="0">
              <a:buNone/>
            </a:pPr>
            <a:endParaRPr lang="en-US" dirty="0"/>
          </a:p>
          <a:p>
            <a:pPr>
              <a:lnSpc>
                <a:spcPct val="150000"/>
              </a:lnSpc>
            </a:pPr>
            <a:r>
              <a:rPr lang="en-US" sz="3000" b="1" dirty="0" smtClean="0">
                <a:latin typeface="Arial Black" panose="020B0A04020102020204" pitchFamily="34" charset="0"/>
              </a:rPr>
              <a:t>cultivate </a:t>
            </a:r>
            <a:r>
              <a:rPr lang="en-US" sz="3000" b="1" dirty="0">
                <a:latin typeface="Arial Black" panose="020B0A04020102020204" pitchFamily="34" charset="0"/>
              </a:rPr>
              <a:t>–v. to look </a:t>
            </a:r>
            <a:r>
              <a:rPr lang="en-US" sz="3000" b="1" dirty="0" smtClean="0">
                <a:latin typeface="Arial Black" panose="020B0A04020102020204" pitchFamily="34" charset="0"/>
              </a:rPr>
              <a:t>after </a:t>
            </a:r>
            <a:r>
              <a:rPr lang="en-US" sz="3000" b="1" dirty="0">
                <a:latin typeface="Arial Black" panose="020B0A04020102020204" pitchFamily="34" charset="0"/>
              </a:rPr>
              <a:t>and care for</a:t>
            </a:r>
          </a:p>
          <a:p>
            <a:pPr>
              <a:lnSpc>
                <a:spcPct val="150000"/>
              </a:lnSpc>
            </a:pPr>
            <a:r>
              <a:rPr lang="en-US" sz="3000" b="1" dirty="0">
                <a:latin typeface="Arial Black" panose="020B0A04020102020204" pitchFamily="34" charset="0"/>
              </a:rPr>
              <a:t>encourage –v. to make someone more willing to do something</a:t>
            </a:r>
            <a:endParaRPr lang="en-US" sz="2600" b="1" dirty="0"/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658657" y="27911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4639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648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>
                <a:hlinkClick r:id="rId4" action="ppaction://hlinkfile"/>
              </a:rPr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658983"/>
            <a:ext cx="10509529" cy="470262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2600" dirty="0" smtClean="0">
                <a:latin typeface="Arial Rounded MT Bold" panose="020F0704030504030204" pitchFamily="34" charset="0"/>
              </a:rPr>
              <a:t>People </a:t>
            </a:r>
            <a:r>
              <a:rPr lang="en-US" sz="2600" dirty="0">
                <a:latin typeface="Arial Rounded MT Bold" panose="020F0704030504030204" pitchFamily="34" charset="0"/>
              </a:rPr>
              <a:t>in </a:t>
            </a:r>
            <a:r>
              <a:rPr lang="en-US" sz="2600" dirty="0" err="1">
                <a:latin typeface="Arial Rounded MT Bold" panose="020F0704030504030204" pitchFamily="34" charset="0"/>
              </a:rPr>
              <a:t>Mayilattumpara</a:t>
            </a:r>
            <a:r>
              <a:rPr lang="en-US" sz="2600" dirty="0">
                <a:latin typeface="Arial Rounded MT Bold" panose="020F0704030504030204" pitchFamily="34" charset="0"/>
              </a:rPr>
              <a:t>, a village in southwest India, could not sleep at night.</a:t>
            </a:r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2600" dirty="0">
                <a:latin typeface="Arial Rounded MT Bold" panose="020F0704030504030204" pitchFamily="34" charset="0"/>
              </a:rPr>
              <a:t>Because of habitat loss, wild elephants would enter their village to look for food, </a:t>
            </a:r>
            <a:r>
              <a:rPr lang="en-US" sz="2600" dirty="0" smtClean="0">
                <a:latin typeface="Arial Rounded MT Bold" panose="020F0704030504030204" pitchFamily="34" charset="0"/>
              </a:rPr>
              <a:t>destroying crops </a:t>
            </a:r>
            <a:r>
              <a:rPr lang="en-US" sz="2600" dirty="0">
                <a:latin typeface="Arial Rounded MT Bold" panose="020F0704030504030204" pitchFamily="34" charset="0"/>
              </a:rPr>
              <a:t>and farmland.</a:t>
            </a:r>
          </a:p>
        </p:txBody>
      </p:sp>
      <p:sp>
        <p:nvSpPr>
          <p:cNvPr id="4" name="Rectangle 3"/>
          <p:cNvSpPr/>
          <p:nvPr/>
        </p:nvSpPr>
        <p:spPr>
          <a:xfrm>
            <a:off x="1097280" y="120151"/>
            <a:ext cx="6096000" cy="1292662"/>
          </a:xfrm>
          <a:prstGeom prst="rect">
            <a:avLst/>
          </a:prstGeom>
        </p:spPr>
        <p:txBody>
          <a:bodyPr>
            <a:spAutoFit/>
          </a:bodyPr>
          <a:lstStyle/>
          <a:p>
            <a:pPr marL="400050" marR="0" lvl="1" indent="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Bees Protect Crops from Wild Elephants in India</a:t>
            </a:r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017248" y="29583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5600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610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658983"/>
            <a:ext cx="10509529" cy="470262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b="1" u="sng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dirty="0"/>
          </a:p>
          <a:p>
            <a:pPr marL="400050" lvl="1" indent="0">
              <a:buNone/>
            </a:pPr>
            <a:r>
              <a:rPr lang="en-US" sz="2600" dirty="0" smtClean="0"/>
              <a:t> </a:t>
            </a:r>
            <a:r>
              <a:rPr lang="en-US" sz="2600" dirty="0">
                <a:latin typeface="Arial Rounded MT Bold" panose="020F0704030504030204" pitchFamily="34" charset="0"/>
              </a:rPr>
              <a:t>The</a:t>
            </a:r>
            <a:r>
              <a:rPr lang="en-US" sz="2600" dirty="0" smtClean="0">
                <a:latin typeface="Arial Rounded MT Bold" panose="020F0704030504030204" pitchFamily="34" charset="0"/>
              </a:rPr>
              <a:t> </a:t>
            </a:r>
            <a:r>
              <a:rPr lang="en-US" sz="2600" dirty="0">
                <a:latin typeface="Arial Rounded MT Bold" panose="020F0704030504030204" pitchFamily="34" charset="0"/>
              </a:rPr>
              <a:t>villagers tried to keep the wild elephants out with electric fences, deep holes and plants believed to keep the animals away. </a:t>
            </a:r>
            <a:endParaRPr lang="en-US" sz="2600" dirty="0" smtClean="0">
              <a:latin typeface="Arial Rounded MT Bold" panose="020F0704030504030204" pitchFamily="34" charset="0"/>
            </a:endParaRPr>
          </a:p>
          <a:p>
            <a:pPr marL="400050" lvl="1" indent="0">
              <a:buNone/>
            </a:pPr>
            <a:r>
              <a:rPr lang="en-US" sz="2600" dirty="0" smtClean="0">
                <a:latin typeface="Arial Rounded MT Bold" panose="020F0704030504030204" pitchFamily="34" charset="0"/>
              </a:rPr>
              <a:t>they </a:t>
            </a:r>
            <a:r>
              <a:rPr lang="en-US" sz="2600" dirty="0">
                <a:latin typeface="Arial Rounded MT Bold" panose="020F0704030504030204" pitchFamily="34" charset="0"/>
              </a:rPr>
              <a:t>even tried beating drums. Nothing worked! </a:t>
            </a:r>
            <a:r>
              <a:rPr lang="en-US" sz="2600" dirty="0" smtClean="0">
                <a:latin typeface="Arial Rounded MT Bold" panose="020F0704030504030204" pitchFamily="34" charset="0"/>
              </a:rPr>
              <a:t>the </a:t>
            </a:r>
            <a:r>
              <a:rPr lang="en-US" sz="2600" dirty="0">
                <a:latin typeface="Arial Rounded MT Bold" panose="020F0704030504030204" pitchFamily="34" charset="0"/>
              </a:rPr>
              <a:t>repeated destruction of crops led some villagers to stop farming. But the situation turned around last year. </a:t>
            </a: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60929" y="29583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27248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72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348740"/>
            <a:ext cx="10509529" cy="52578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400050" lvl="1" indent="0">
              <a:buNone/>
            </a:pPr>
            <a:r>
              <a:rPr lang="en-US" sz="2600" dirty="0" smtClean="0"/>
              <a:t> Th</a:t>
            </a:r>
            <a:r>
              <a:rPr lang="en-US" sz="2600" dirty="0" smtClean="0">
                <a:latin typeface="Arial Rounded MT Bold" panose="020F0704030504030204" pitchFamily="34" charset="0"/>
              </a:rPr>
              <a:t>at </a:t>
            </a:r>
            <a:r>
              <a:rPr lang="en-US" sz="2600" dirty="0">
                <a:latin typeface="Arial Rounded MT Bold" panose="020F0704030504030204" pitchFamily="34" charset="0"/>
              </a:rPr>
              <a:t>is because residents have </a:t>
            </a:r>
            <a:r>
              <a:rPr lang="en-US" sz="2600" dirty="0" smtClean="0">
                <a:latin typeface="Arial Rounded MT Bold" panose="020F0704030504030204" pitchFamily="34" charset="0"/>
              </a:rPr>
              <a:t>finally </a:t>
            </a:r>
            <a:r>
              <a:rPr lang="en-US" sz="2600" dirty="0">
                <a:latin typeface="Arial Rounded MT Bold" panose="020F0704030504030204" pitchFamily="34" charset="0"/>
              </a:rPr>
              <a:t>found what keeps the elephants away: honey bees.</a:t>
            </a:r>
          </a:p>
          <a:p>
            <a:pPr marL="400050" lvl="1" indent="0">
              <a:buNone/>
            </a:pPr>
            <a:r>
              <a:rPr lang="en-US" sz="2600" dirty="0">
                <a:latin typeface="Arial Rounded MT Bold" panose="020F0704030504030204" pitchFamily="34" charset="0"/>
              </a:rPr>
              <a:t>Elephants, it turns out, are afraid of loudly buzzing bees and their stings.</a:t>
            </a:r>
          </a:p>
          <a:p>
            <a:pPr marL="400050" lvl="1" indent="0">
              <a:buNone/>
            </a:pPr>
            <a:r>
              <a:rPr lang="en-US" sz="2600" dirty="0">
                <a:latin typeface="Arial Rounded MT Bold" panose="020F0704030504030204" pitchFamily="34" charset="0"/>
              </a:rPr>
              <a:t>A wire fence holding beehives now stretches along the border of the village. When </a:t>
            </a:r>
            <a:r>
              <a:rPr lang="en-US" sz="2600" dirty="0" smtClean="0">
                <a:latin typeface="Arial Rounded MT Bold" panose="020F0704030504030204" pitchFamily="34" charset="0"/>
              </a:rPr>
              <a:t>elephants. try </a:t>
            </a:r>
            <a:r>
              <a:rPr lang="en-US" sz="2600" dirty="0">
                <a:latin typeface="Arial Rounded MT Bold" panose="020F0704030504030204" pitchFamily="34" charset="0"/>
              </a:rPr>
              <a:t>to pass the 2.5 kilometer wire fence, angry bees swarm out and the elephants quickly </a:t>
            </a:r>
            <a:r>
              <a:rPr lang="en-US" sz="2600" dirty="0" smtClean="0">
                <a:latin typeface="Arial Rounded MT Bold" panose="020F0704030504030204" pitchFamily="34" charset="0"/>
              </a:rPr>
              <a:t>flee, people </a:t>
            </a:r>
            <a:r>
              <a:rPr lang="en-US" sz="2600" dirty="0">
                <a:latin typeface="Arial Rounded MT Bold" panose="020F0704030504030204" pitchFamily="34" charset="0"/>
              </a:rPr>
              <a:t>in the village </a:t>
            </a:r>
            <a:r>
              <a:rPr lang="en-US" sz="2600" dirty="0" smtClean="0">
                <a:latin typeface="Arial Rounded MT Bold" panose="020F0704030504030204" pitchFamily="34" charset="0"/>
              </a:rPr>
              <a:t>say.</a:t>
            </a:r>
            <a:r>
              <a:rPr lang="en-US" sz="2600" dirty="0">
                <a:solidFill>
                  <a:prstClr val="black"/>
                </a:solidFill>
                <a:latin typeface="Arial Rounded MT Bold" panose="020F0704030504030204" pitchFamily="34" charset="0"/>
              </a:rPr>
              <a:t> Protected by the bees, farmers have returned to growing their crops. Some even started to cultivate honey.</a:t>
            </a:r>
          </a:p>
          <a:p>
            <a:pPr marL="400050" lvl="1" indent="0">
              <a:buNone/>
            </a:pPr>
            <a:endParaRPr lang="en-US" sz="2600" dirty="0">
              <a:latin typeface="Arial Rounded MT Bold" panose="020F0704030504030204" pitchFamily="34" charset="0"/>
            </a:endParaRPr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017248" y="32656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596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450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623060"/>
            <a:ext cx="10509529" cy="464058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400050" lvl="1" indent="0">
              <a:buNone/>
            </a:pPr>
            <a:r>
              <a:rPr lang="en-US" sz="2600" dirty="0" smtClean="0"/>
              <a:t> </a:t>
            </a:r>
            <a:r>
              <a:rPr lang="en-US" sz="2600" dirty="0">
                <a:latin typeface="Arial Rounded MT Bold" panose="020F0704030504030204" pitchFamily="34" charset="0"/>
              </a:rPr>
              <a:t>The</a:t>
            </a:r>
            <a:r>
              <a:rPr lang="en-US" sz="2600" dirty="0" smtClean="0">
                <a:latin typeface="Arial Rounded MT Bold" panose="020F0704030504030204" pitchFamily="34" charset="0"/>
              </a:rPr>
              <a:t> </a:t>
            </a:r>
            <a:r>
              <a:rPr lang="en-US" sz="2600" dirty="0">
                <a:latin typeface="Arial Rounded MT Bold" panose="020F0704030504030204" pitchFamily="34" charset="0"/>
              </a:rPr>
              <a:t>idea started in Africa V.S. Roy works for the federal government’s Agriculture Technology Management Agency (ATMA).</a:t>
            </a:r>
          </a:p>
          <a:p>
            <a:pPr marL="400050" lvl="1" indent="0">
              <a:buNone/>
            </a:pPr>
            <a:r>
              <a:rPr lang="en-US" sz="2600" dirty="0">
                <a:latin typeface="Arial Rounded MT Bold" panose="020F0704030504030204" pitchFamily="34" charset="0"/>
              </a:rPr>
              <a:t>He said the idea for the fence came from the work of an Oxford university researcher, </a:t>
            </a:r>
            <a:r>
              <a:rPr lang="en-US" sz="2600" dirty="0" smtClean="0">
                <a:latin typeface="Arial Rounded MT Bold" panose="020F0704030504030204" pitchFamily="34" charset="0"/>
              </a:rPr>
              <a:t>Lucy King</a:t>
            </a:r>
            <a:r>
              <a:rPr lang="en-US" sz="2600" dirty="0">
                <a:latin typeface="Arial Rounded MT Bold" panose="020F0704030504030204" pitchFamily="34" charset="0"/>
              </a:rPr>
              <a:t>. In 2008, King successfully tested whether honeybees would keep elephants away </a:t>
            </a:r>
            <a:r>
              <a:rPr lang="en-US" sz="2600" dirty="0" smtClean="0">
                <a:latin typeface="Arial Rounded MT Bold" panose="020F0704030504030204" pitchFamily="34" charset="0"/>
              </a:rPr>
              <a:t>from areas </a:t>
            </a:r>
            <a:r>
              <a:rPr lang="en-US" sz="2600" dirty="0">
                <a:latin typeface="Arial Rounded MT Bold" panose="020F0704030504030204" pitchFamily="34" charset="0"/>
              </a:rPr>
              <a:t>in Kenya. Researchers in Tanzania had the same </a:t>
            </a:r>
            <a:r>
              <a:rPr lang="en-US" sz="2600" dirty="0" smtClean="0">
                <a:latin typeface="Arial Rounded MT Bold" panose="020F0704030504030204" pitchFamily="34" charset="0"/>
              </a:rPr>
              <a:t>success.</a:t>
            </a:r>
            <a:endParaRPr lang="en-US" sz="2600" dirty="0">
              <a:latin typeface="Arial Rounded MT Bold" panose="020F0704030504030204" pitchFamily="34" charset="0"/>
            </a:endParaRP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63754" y="29583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243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328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623060"/>
            <a:ext cx="10509529" cy="464058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2600" dirty="0" smtClean="0"/>
              <a:t> </a:t>
            </a:r>
            <a:r>
              <a:rPr lang="en-US" sz="2600" dirty="0">
                <a:latin typeface="Arial Rounded MT Bold" panose="020F0704030504030204" pitchFamily="34" charset="0"/>
              </a:rPr>
              <a:t>Roy wondered, “If it could (work) in the African forest, why couldn’t it in the Kerala forest?”</a:t>
            </a:r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2600" dirty="0">
                <a:latin typeface="Arial Rounded MT Bold" panose="020F0704030504030204" pitchFamily="34" charset="0"/>
              </a:rPr>
              <a:t>So, he worked with the farmer’s association in </a:t>
            </a:r>
            <a:r>
              <a:rPr lang="en-US" sz="2600" dirty="0" err="1">
                <a:latin typeface="Arial Rounded MT Bold" panose="020F0704030504030204" pitchFamily="34" charset="0"/>
              </a:rPr>
              <a:t>Mayilattumpara</a:t>
            </a:r>
            <a:r>
              <a:rPr lang="en-US" sz="2600" dirty="0">
                <a:latin typeface="Arial Rounded MT Bold" panose="020F0704030504030204" pitchFamily="34" charset="0"/>
              </a:rPr>
              <a:t> to start the experiment.</a:t>
            </a:r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2600" dirty="0" smtClean="0">
                <a:latin typeface="Arial Rounded MT Bold" panose="020F0704030504030204" pitchFamily="34" charset="0"/>
              </a:rPr>
              <a:t>The </a:t>
            </a:r>
            <a:r>
              <a:rPr lang="en-US" sz="2600" dirty="0">
                <a:latin typeface="Arial Rounded MT Bold" panose="020F0704030504030204" pitchFamily="34" charset="0"/>
              </a:rPr>
              <a:t>fence cost about $8,000 with funding from the ATMA.</a:t>
            </a:r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85080" y="29583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421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69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623060"/>
            <a:ext cx="10509529" cy="464058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400050" lvl="1" indent="0">
              <a:buNone/>
            </a:pPr>
            <a:r>
              <a:rPr lang="en-US" sz="2600" dirty="0" smtClean="0"/>
              <a:t> </a:t>
            </a:r>
            <a:r>
              <a:rPr lang="en-US" sz="2600" dirty="0" err="1" smtClean="0">
                <a:latin typeface="Arial Rounded MT Bold" panose="020F0704030504030204" pitchFamily="34" charset="0"/>
              </a:rPr>
              <a:t>Johny</a:t>
            </a:r>
            <a:r>
              <a:rPr lang="en-US" sz="2600" dirty="0" smtClean="0">
                <a:latin typeface="Arial Rounded MT Bold" panose="020F0704030504030204" pitchFamily="34" charset="0"/>
              </a:rPr>
              <a:t>  </a:t>
            </a:r>
            <a:r>
              <a:rPr lang="en-US" sz="2600" dirty="0" err="1" smtClean="0">
                <a:latin typeface="Arial Rounded MT Bold" panose="020F0704030504030204" pitchFamily="34" charset="0"/>
              </a:rPr>
              <a:t>Kochery</a:t>
            </a:r>
            <a:r>
              <a:rPr lang="en-US" sz="2600" dirty="0" smtClean="0">
                <a:latin typeface="Arial Rounded MT Bold" panose="020F0704030504030204" pitchFamily="34" charset="0"/>
              </a:rPr>
              <a:t>  </a:t>
            </a:r>
            <a:r>
              <a:rPr lang="en-US" sz="2600" dirty="0">
                <a:latin typeface="Arial Rounded MT Bold" panose="020F0704030504030204" pitchFamily="34" charset="0"/>
              </a:rPr>
              <a:t>has 9 hectares of farmland in the village. He said setting up the fence </a:t>
            </a:r>
            <a:r>
              <a:rPr lang="en-US" sz="2600" dirty="0" smtClean="0">
                <a:latin typeface="Arial Rounded MT Bold" panose="020F0704030504030204" pitchFamily="34" charset="0"/>
              </a:rPr>
              <a:t>and beehives </a:t>
            </a:r>
            <a:r>
              <a:rPr lang="en-US" sz="2600" dirty="0">
                <a:latin typeface="Arial Rounded MT Bold" panose="020F0704030504030204" pitchFamily="34" charset="0"/>
              </a:rPr>
              <a:t>was not easy. </a:t>
            </a:r>
            <a:r>
              <a:rPr lang="en-US" sz="2600" dirty="0" smtClean="0">
                <a:latin typeface="Arial Rounded MT Bold" panose="020F0704030504030204" pitchFamily="34" charset="0"/>
              </a:rPr>
              <a:t>The </a:t>
            </a:r>
            <a:r>
              <a:rPr lang="en-US" sz="2600" dirty="0">
                <a:latin typeface="Arial Rounded MT Bold" panose="020F0704030504030204" pitchFamily="34" charset="0"/>
              </a:rPr>
              <a:t>farmers needed to </a:t>
            </a:r>
            <a:r>
              <a:rPr lang="en-US" sz="2600" dirty="0" smtClean="0">
                <a:latin typeface="Arial Rounded MT Bold" panose="020F0704030504030204" pitchFamily="34" charset="0"/>
              </a:rPr>
              <a:t>Find </a:t>
            </a:r>
            <a:r>
              <a:rPr lang="en-US" sz="2600" dirty="0">
                <a:latin typeface="Arial Rounded MT Bold" panose="020F0704030504030204" pitchFamily="34" charset="0"/>
              </a:rPr>
              <a:t>the most </a:t>
            </a:r>
            <a:r>
              <a:rPr lang="en-US" sz="2600" dirty="0" smtClean="0">
                <a:latin typeface="Arial Rounded MT Bold" panose="020F0704030504030204" pitchFamily="34" charset="0"/>
              </a:rPr>
              <a:t>effective </a:t>
            </a:r>
            <a:r>
              <a:rPr lang="en-US" sz="2600" dirty="0">
                <a:latin typeface="Arial Rounded MT Bold" panose="020F0704030504030204" pitchFamily="34" charset="0"/>
              </a:rPr>
              <a:t>fence and hive system.</a:t>
            </a:r>
          </a:p>
          <a:p>
            <a:pPr marL="400050" lvl="1" indent="0">
              <a:buNone/>
            </a:pPr>
            <a:r>
              <a:rPr lang="en-US" sz="2600" dirty="0" smtClean="0">
                <a:latin typeface="Arial Rounded MT Bold" panose="020F0704030504030204" pitchFamily="34" charset="0"/>
              </a:rPr>
              <a:t>They </a:t>
            </a:r>
            <a:r>
              <a:rPr lang="en-US" sz="2600" dirty="0">
                <a:latin typeface="Arial Rounded MT Bold" panose="020F0704030504030204" pitchFamily="34" charset="0"/>
              </a:rPr>
              <a:t>also needed to learn how to replace diseased colonies, care for the bees and deal with </a:t>
            </a:r>
            <a:r>
              <a:rPr lang="en-US" sz="2600" dirty="0" smtClean="0">
                <a:latin typeface="Arial Rounded MT Bold" panose="020F0704030504030204" pitchFamily="34" charset="0"/>
              </a:rPr>
              <a:t>the cost </a:t>
            </a:r>
            <a:r>
              <a:rPr lang="en-US" sz="2600" dirty="0">
                <a:latin typeface="Arial Rounded MT Bold" panose="020F0704030504030204" pitchFamily="34" charset="0"/>
              </a:rPr>
              <a:t>of keeping up the </a:t>
            </a:r>
            <a:r>
              <a:rPr lang="en-US" sz="2600" dirty="0" smtClean="0">
                <a:latin typeface="Arial Rounded MT Bold" panose="020F0704030504030204" pitchFamily="34" charset="0"/>
              </a:rPr>
              <a:t>system.</a:t>
            </a:r>
            <a:r>
              <a:rPr lang="en-US" sz="2600" dirty="0">
                <a:solidFill>
                  <a:prstClr val="black"/>
                </a:solidFill>
                <a:latin typeface="Arial Rounded MT Bold" panose="020F0704030504030204" pitchFamily="34" charset="0"/>
              </a:rPr>
              <a:t> </a:t>
            </a:r>
            <a:r>
              <a:rPr lang="en-US" sz="2600" dirty="0" err="1" smtClean="0">
                <a:solidFill>
                  <a:prstClr val="black"/>
                </a:solidFill>
                <a:latin typeface="Arial Rounded MT Bold" panose="020F0704030504030204" pitchFamily="34" charset="0"/>
              </a:rPr>
              <a:t>Kochery</a:t>
            </a:r>
            <a:r>
              <a:rPr lang="en-US" sz="2600" dirty="0" smtClean="0">
                <a:solidFill>
                  <a:prstClr val="black"/>
                </a:solidFill>
                <a:latin typeface="Arial Rounded MT Bold" panose="020F0704030504030204" pitchFamily="34" charset="0"/>
              </a:rPr>
              <a:t> </a:t>
            </a:r>
            <a:r>
              <a:rPr lang="en-US" sz="2600" dirty="0">
                <a:solidFill>
                  <a:prstClr val="black"/>
                </a:solidFill>
                <a:latin typeface="Arial Rounded MT Bold" panose="020F0704030504030204" pitchFamily="34" charset="0"/>
              </a:rPr>
              <a:t>said that last season the farmers were not able to make a profit. But this year they hope to have a big harvest.</a:t>
            </a:r>
          </a:p>
          <a:p>
            <a:pPr marL="400050" lvl="1" indent="0">
              <a:buNone/>
            </a:pPr>
            <a:endParaRPr lang="en-US" sz="2600" dirty="0">
              <a:latin typeface="Arial Rounded MT Bold" panose="020F0704030504030204" pitchFamily="34" charset="0"/>
            </a:endParaRPr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41536" y="29583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1666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3836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623060"/>
            <a:ext cx="10509529" cy="464058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2600" dirty="0" smtClean="0">
                <a:latin typeface="Arial Rounded MT Bold" panose="020F0704030504030204" pitchFamily="34" charset="0"/>
              </a:rPr>
              <a:t>The </a:t>
            </a:r>
            <a:r>
              <a:rPr lang="en-US" sz="2600" dirty="0">
                <a:latin typeface="Arial Rounded MT Bold" panose="020F0704030504030204" pitchFamily="34" charset="0"/>
              </a:rPr>
              <a:t>results of this experiment have encouraged farmers from other areas to try </a:t>
            </a:r>
            <a:r>
              <a:rPr lang="en-US" sz="2600" dirty="0" smtClean="0">
                <a:latin typeface="Arial Rounded MT Bold" panose="020F0704030504030204" pitchFamily="34" charset="0"/>
              </a:rPr>
              <a:t>similar projects</a:t>
            </a:r>
            <a:r>
              <a:rPr lang="en-US" sz="2600" dirty="0">
                <a:latin typeface="Arial Rounded MT Bold" panose="020F0704030504030204" pitchFamily="34" charset="0"/>
              </a:rPr>
              <a:t>. </a:t>
            </a:r>
            <a:endParaRPr lang="en-US" sz="2600" dirty="0" smtClean="0">
              <a:latin typeface="Arial Rounded MT Bold" panose="020F0704030504030204" pitchFamily="34" charset="0"/>
            </a:endParaRPr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2600" dirty="0" smtClean="0">
                <a:latin typeface="Arial Rounded MT Bold" panose="020F0704030504030204" pitchFamily="34" charset="0"/>
              </a:rPr>
              <a:t>The </a:t>
            </a:r>
            <a:r>
              <a:rPr lang="en-US" sz="2600" dirty="0">
                <a:latin typeface="Arial Rounded MT Bold" panose="020F0704030504030204" pitchFamily="34" charset="0"/>
              </a:rPr>
              <a:t>government also has been working to resolve </a:t>
            </a:r>
            <a:r>
              <a:rPr lang="en-US" sz="2600" dirty="0" smtClean="0">
                <a:latin typeface="Arial Rounded MT Bold" panose="020F0704030504030204" pitchFamily="34" charset="0"/>
              </a:rPr>
              <a:t>conflict </a:t>
            </a:r>
            <a:r>
              <a:rPr lang="en-US" sz="2600" dirty="0">
                <a:latin typeface="Arial Rounded MT Bold" panose="020F0704030504030204" pitchFamily="34" charset="0"/>
              </a:rPr>
              <a:t>between humans </a:t>
            </a:r>
            <a:r>
              <a:rPr lang="en-US" sz="2600" dirty="0" smtClean="0">
                <a:latin typeface="Arial Rounded MT Bold" panose="020F0704030504030204" pitchFamily="34" charset="0"/>
              </a:rPr>
              <a:t>and elephants </a:t>
            </a:r>
            <a:r>
              <a:rPr lang="en-US" sz="2600" dirty="0">
                <a:latin typeface="Arial Rounded MT Bold" panose="020F0704030504030204" pitchFamily="34" charset="0"/>
              </a:rPr>
              <a:t>by reducing deforestation and improving the elephants’ natural habitat.</a:t>
            </a: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017248" y="27911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331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14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623060"/>
            <a:ext cx="10509529" cy="464058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400050" lvl="1" indent="0">
              <a:buNone/>
            </a:pPr>
            <a:r>
              <a:rPr lang="en-US" sz="2600" dirty="0">
                <a:latin typeface="Arial Rounded MT Bold" panose="020F0704030504030204" pitchFamily="34" charset="0"/>
              </a:rPr>
              <a:t>E.A Jayson is a scientist with the Kerala Forest Research Institute. He said the fencing </a:t>
            </a:r>
            <a:r>
              <a:rPr lang="en-US" sz="2600" dirty="0" smtClean="0">
                <a:latin typeface="Arial Rounded MT Bold" panose="020F0704030504030204" pitchFamily="34" charset="0"/>
              </a:rPr>
              <a:t>seems to </a:t>
            </a:r>
            <a:r>
              <a:rPr lang="en-US" sz="2600" dirty="0">
                <a:latin typeface="Arial Rounded MT Bold" panose="020F0704030504030204" pitchFamily="34" charset="0"/>
              </a:rPr>
              <a:t>keep the elephant away. But there are now new problems to solve.</a:t>
            </a:r>
          </a:p>
          <a:p>
            <a:pPr marL="400050" lvl="1" indent="0">
              <a:buNone/>
            </a:pPr>
            <a:r>
              <a:rPr lang="en-US" sz="2600" dirty="0">
                <a:latin typeface="Arial Rounded MT Bold" panose="020F0704030504030204" pitchFamily="34" charset="0"/>
              </a:rPr>
              <a:t>“We have met with incidences of the </a:t>
            </a:r>
            <a:r>
              <a:rPr lang="en-US" sz="2600" dirty="0" smtClean="0">
                <a:latin typeface="Arial Rounded MT Bold" panose="020F0704030504030204" pitchFamily="34" charset="0"/>
              </a:rPr>
              <a:t>half </a:t>
            </a:r>
            <a:r>
              <a:rPr lang="en-US" sz="2600" dirty="0">
                <a:latin typeface="Arial Rounded MT Bold" panose="020F0704030504030204" pitchFamily="34" charset="0"/>
              </a:rPr>
              <a:t>beehive boxes,” Jayson said.</a:t>
            </a:r>
          </a:p>
          <a:p>
            <a:pPr marL="400050" lvl="1" indent="0">
              <a:buNone/>
            </a:pPr>
            <a:r>
              <a:rPr lang="en-US" sz="2600" dirty="0">
                <a:latin typeface="Arial Rounded MT Bold" panose="020F0704030504030204" pitchFamily="34" charset="0"/>
              </a:rPr>
              <a:t>I’m Mario Ritter.</a:t>
            </a: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623822" y="29583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561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29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5738" y="1476104"/>
            <a:ext cx="5159828" cy="60089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Body 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58537" y="2251167"/>
            <a:ext cx="5839097" cy="3777622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All the parts of your body are composed of individual units called </a:t>
            </a:r>
            <a:r>
              <a:rPr lang="en-US" b="1" dirty="0">
                <a:solidFill>
                  <a:srgbClr val="00B0F0"/>
                </a:solidFill>
              </a:rPr>
              <a:t>cells</a:t>
            </a:r>
            <a:r>
              <a:rPr lang="en-US" b="1" dirty="0"/>
              <a:t>. </a:t>
            </a:r>
            <a:r>
              <a:rPr lang="en-US" dirty="0"/>
              <a:t>Examples </a:t>
            </a:r>
            <a:r>
              <a:rPr lang="en-US" dirty="0" smtClean="0"/>
              <a:t>are muscle</a:t>
            </a:r>
            <a:r>
              <a:rPr lang="en-US" dirty="0"/>
              <a:t>, nerve, skin (epithelial), and bone cells.</a:t>
            </a:r>
          </a:p>
          <a:p>
            <a:r>
              <a:rPr lang="en-US" dirty="0"/>
              <a:t>Similar cells grouped together are </a:t>
            </a:r>
            <a:r>
              <a:rPr lang="en-US" b="1" dirty="0">
                <a:solidFill>
                  <a:srgbClr val="00B0F0"/>
                </a:solidFill>
              </a:rPr>
              <a:t>tissues.</a:t>
            </a:r>
            <a:r>
              <a:rPr lang="en-US" b="1" dirty="0"/>
              <a:t> </a:t>
            </a:r>
            <a:r>
              <a:rPr lang="en-US" dirty="0"/>
              <a:t>Groups of muscle cells are </a:t>
            </a:r>
            <a:r>
              <a:rPr lang="en-US" dirty="0" smtClean="0"/>
              <a:t>muscle tissue</a:t>
            </a:r>
            <a:r>
              <a:rPr lang="en-US" dirty="0"/>
              <a:t>, and groups of epithelial cells are epithelial tissue.</a:t>
            </a:r>
          </a:p>
          <a:p>
            <a:r>
              <a:rPr lang="en-US" dirty="0"/>
              <a:t>Collections of different tissues working together are </a:t>
            </a:r>
            <a:r>
              <a:rPr lang="en-US" b="1" dirty="0">
                <a:solidFill>
                  <a:srgbClr val="00B0F0"/>
                </a:solidFill>
              </a:rPr>
              <a:t>organs.</a:t>
            </a:r>
            <a:r>
              <a:rPr lang="en-US" b="1" dirty="0"/>
              <a:t> </a:t>
            </a:r>
            <a:r>
              <a:rPr lang="en-US" dirty="0"/>
              <a:t>An organ, such as </a:t>
            </a:r>
            <a:r>
              <a:rPr lang="en-US" dirty="0" smtClean="0"/>
              <a:t>the stomach</a:t>
            </a:r>
            <a:r>
              <a:rPr lang="en-US" dirty="0"/>
              <a:t>, has specialized tissues, such as muscle, epithelial (lining of internal </a:t>
            </a:r>
            <a:r>
              <a:rPr lang="en-US" dirty="0" smtClean="0"/>
              <a:t>organs and </a:t>
            </a:r>
            <a:r>
              <a:rPr lang="en-US" dirty="0"/>
              <a:t>outer layer of skin cells), and nerve, </a:t>
            </a:r>
            <a:r>
              <a:rPr lang="en-US" dirty="0" smtClean="0"/>
              <a:t>that </a:t>
            </a:r>
            <a:r>
              <a:rPr lang="en-US" sz="2900" dirty="0">
                <a:solidFill>
                  <a:prstClr val="black"/>
                </a:solidFill>
              </a:rPr>
              <a:t>help the</a:t>
            </a:r>
            <a:r>
              <a:rPr lang="en-US" dirty="0" smtClean="0"/>
              <a:t> organ </a:t>
            </a:r>
            <a:r>
              <a:rPr lang="en-US" dirty="0"/>
              <a:t>function. </a:t>
            </a:r>
          </a:p>
          <a:p>
            <a:r>
              <a:rPr lang="en-US" dirty="0" smtClean="0"/>
              <a:t>Groups </a:t>
            </a:r>
            <a:r>
              <a:rPr lang="en-US" dirty="0"/>
              <a:t>of organs working together are the </a:t>
            </a:r>
            <a:r>
              <a:rPr lang="en-US" b="1" dirty="0">
                <a:solidFill>
                  <a:srgbClr val="00B0F0"/>
                </a:solidFill>
              </a:rPr>
              <a:t>systems</a:t>
            </a:r>
            <a:r>
              <a:rPr lang="en-US" b="1" dirty="0"/>
              <a:t> </a:t>
            </a:r>
            <a:r>
              <a:rPr lang="en-US" dirty="0"/>
              <a:t>of the body. The </a:t>
            </a:r>
            <a:r>
              <a:rPr lang="en-US" dirty="0" smtClean="0"/>
              <a:t>digestive system</a:t>
            </a:r>
            <a:r>
              <a:rPr lang="en-US" dirty="0"/>
              <a:t>, for example, includes the mouth, throat (pharynx), esophagus, stomach, </a:t>
            </a:r>
            <a:r>
              <a:rPr lang="en-US" dirty="0" smtClean="0"/>
              <a:t>and intestines</a:t>
            </a:r>
            <a:r>
              <a:rPr lang="en-US" dirty="0"/>
              <a:t>, which bring food into the body, break it </a:t>
            </a:r>
            <a:r>
              <a:rPr lang="en-US" dirty="0" smtClean="0"/>
              <a:t>   </a:t>
            </a:r>
            <a:r>
              <a:rPr lang="en-US" dirty="0" err="1" smtClean="0"/>
              <a:t>downn</a:t>
            </a:r>
            <a:r>
              <a:rPr lang="en-US" dirty="0" smtClean="0"/>
              <a:t>, </a:t>
            </a:r>
            <a:r>
              <a:rPr lang="en-US" dirty="0"/>
              <a:t>and deliver it to </a:t>
            </a:r>
            <a:r>
              <a:rPr lang="en-US" dirty="0" smtClean="0"/>
              <a:t>the bloodstream</a:t>
            </a:r>
            <a:r>
              <a:rPr lang="en-US" dirty="0"/>
              <a:t>.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900" y="2358231"/>
            <a:ext cx="3886200" cy="3286125"/>
          </a:xfr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994263" y="744583"/>
            <a:ext cx="5908765" cy="44413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5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Some techniques in medical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context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76371" y="25722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342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9385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966788" y="696913"/>
            <a:ext cx="10342562" cy="5951537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General Aims</a:t>
            </a:r>
          </a:p>
          <a:p>
            <a:r>
              <a:rPr lang="en-US" sz="2800" dirty="0" smtClean="0"/>
              <a:t>This unit is designed to help learning a number of words and the skills involved in using context clue and to promote your reading comprehensio</a:t>
            </a:r>
            <a:r>
              <a:rPr lang="en-US" sz="2400" dirty="0" smtClean="0"/>
              <a:t>n</a:t>
            </a:r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131892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3120" y="1419498"/>
            <a:ext cx="4676504" cy="60089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Body </a:t>
            </a:r>
            <a:r>
              <a:rPr lang="en-US" b="1" dirty="0"/>
              <a:t>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9531" y="2251167"/>
            <a:ext cx="6736306" cy="3777622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here are 11 systems of the body, and each plays an important role in the way the </a:t>
            </a:r>
            <a:r>
              <a:rPr lang="en-US" dirty="0" smtClean="0"/>
              <a:t>body works</a:t>
            </a:r>
            <a:r>
              <a:rPr lang="en-US" dirty="0"/>
              <a:t>..</a:t>
            </a:r>
          </a:p>
          <a:p>
            <a:r>
              <a:rPr lang="en-US" dirty="0"/>
              <a:t>The </a:t>
            </a:r>
            <a:r>
              <a:rPr lang="en-US" b="1" dirty="0">
                <a:solidFill>
                  <a:srgbClr val="00B0F0"/>
                </a:solidFill>
              </a:rPr>
              <a:t>circulatory</a:t>
            </a:r>
            <a:r>
              <a:rPr lang="en-US" dirty="0"/>
              <a:t> system (heart, blood, and blood vessels such as arteries, veins</a:t>
            </a:r>
            <a:r>
              <a:rPr lang="en-US" dirty="0" smtClean="0"/>
              <a:t>, and </a:t>
            </a:r>
            <a:r>
              <a:rPr lang="en-US" dirty="0"/>
              <a:t>capillaries) transports blood (containing all types of blood </a:t>
            </a:r>
            <a:r>
              <a:rPr lang="en-US" dirty="0" smtClean="0"/>
              <a:t>cells) throughout the body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b="1" dirty="0">
                <a:solidFill>
                  <a:srgbClr val="00B0F0"/>
                </a:solidFill>
              </a:rPr>
              <a:t>lymphatic </a:t>
            </a:r>
            <a:r>
              <a:rPr lang="en-US" dirty="0"/>
              <a:t>system includes lymph vessels, and nodes that carry a clear </a:t>
            </a:r>
            <a:r>
              <a:rPr lang="en-US" dirty="0" smtClean="0"/>
              <a:t>fluid called </a:t>
            </a:r>
            <a:r>
              <a:rPr lang="en-US" dirty="0"/>
              <a:t>lymph. Lymph contains white blood cells called lymphocytes that fight </a:t>
            </a:r>
            <a:r>
              <a:rPr lang="en-US" dirty="0" smtClean="0"/>
              <a:t>against disease </a:t>
            </a:r>
            <a:r>
              <a:rPr lang="en-US" dirty="0"/>
              <a:t>and play an important role in immunity.</a:t>
            </a:r>
          </a:p>
          <a:p>
            <a:r>
              <a:rPr lang="en-US" dirty="0"/>
              <a:t>The </a:t>
            </a:r>
            <a:r>
              <a:rPr lang="en-US" b="1" dirty="0">
                <a:solidFill>
                  <a:srgbClr val="00B0F0"/>
                </a:solidFill>
              </a:rPr>
              <a:t>digestive</a:t>
            </a:r>
            <a:r>
              <a:rPr lang="en-US" dirty="0"/>
              <a:t> system brings food into the body and breaks it down so that it </a:t>
            </a:r>
            <a:r>
              <a:rPr lang="en-US" dirty="0" smtClean="0"/>
              <a:t>can enter </a:t>
            </a:r>
            <a:r>
              <a:rPr lang="en-US" dirty="0"/>
              <a:t>the bloodstream. Food that cannot be broken down is then removed from the </a:t>
            </a:r>
            <a:r>
              <a:rPr lang="en-US" dirty="0" smtClean="0"/>
              <a:t>body at </a:t>
            </a:r>
            <a:r>
              <a:rPr lang="en-US" dirty="0"/>
              <a:t>the end of the system as waste.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5837" y="2328574"/>
            <a:ext cx="3766231" cy="3301517"/>
          </a:xfr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994263" y="744583"/>
            <a:ext cx="5908765" cy="44413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5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Some techniques in medical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context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28325" y="70135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087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804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3120" y="1419498"/>
            <a:ext cx="4676504" cy="60089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Body </a:t>
            </a:r>
            <a:r>
              <a:rPr lang="en-US" b="1" dirty="0"/>
              <a:t>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9531" y="2251167"/>
            <a:ext cx="6736306" cy="3777622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The </a:t>
            </a:r>
            <a:r>
              <a:rPr lang="en-US" b="1" dirty="0">
                <a:solidFill>
                  <a:srgbClr val="00B0F0"/>
                </a:solidFill>
              </a:rPr>
              <a:t>endocrine</a:t>
            </a:r>
            <a:r>
              <a:rPr lang="en-US" dirty="0"/>
              <a:t> system, composed of glands, sends chemical messengers </a:t>
            </a:r>
            <a:r>
              <a:rPr lang="en-US" dirty="0" smtClean="0"/>
              <a:t>called hormones </a:t>
            </a:r>
            <a:r>
              <a:rPr lang="en-US" dirty="0"/>
              <a:t>into the blood to act on other glands and organs.</a:t>
            </a:r>
          </a:p>
          <a:p>
            <a:r>
              <a:rPr lang="en-US" dirty="0"/>
              <a:t>The </a:t>
            </a:r>
            <a:r>
              <a:rPr lang="en-US" b="1" dirty="0">
                <a:solidFill>
                  <a:srgbClr val="00B0F0"/>
                </a:solidFill>
              </a:rPr>
              <a:t>female and male reproductive </a:t>
            </a:r>
            <a:r>
              <a:rPr lang="en-US" dirty="0"/>
              <a:t>systems produce the cells (eggs and sperm</a:t>
            </a:r>
            <a:r>
              <a:rPr lang="en-US" dirty="0" smtClean="0"/>
              <a:t>) that </a:t>
            </a:r>
            <a:r>
              <a:rPr lang="en-US" dirty="0"/>
              <a:t>join to form the embryo. Male (testis) and female (ovary) sex organs produce</a:t>
            </a:r>
          </a:p>
          <a:p>
            <a:r>
              <a:rPr lang="en-US" dirty="0">
                <a:latin typeface="NewCenturySchlbk-Roman"/>
              </a:rPr>
              <a:t>The </a:t>
            </a:r>
            <a:r>
              <a:rPr lang="en-US" b="1" dirty="0" smtClean="0">
                <a:solidFill>
                  <a:srgbClr val="00B0F0"/>
                </a:solidFill>
              </a:rPr>
              <a:t>musculoskeletal sys</a:t>
            </a:r>
            <a:r>
              <a:rPr lang="en-US" b="1" dirty="0">
                <a:solidFill>
                  <a:srgbClr val="00B0F0"/>
                </a:solidFill>
              </a:rPr>
              <a:t>tem</a:t>
            </a:r>
            <a:r>
              <a:rPr lang="en-US" b="1" dirty="0" smtClean="0">
                <a:latin typeface="NewCenturySchlbk-Bold"/>
              </a:rPr>
              <a:t>, </a:t>
            </a:r>
            <a:r>
              <a:rPr lang="en-US" dirty="0">
                <a:latin typeface="NewCenturySchlbk-Roman"/>
              </a:rPr>
              <a:t>including muscles, bones, joints, and </a:t>
            </a:r>
            <a:r>
              <a:rPr lang="en-US" dirty="0" smtClean="0">
                <a:latin typeface="NewCenturySchlbk-Roman"/>
              </a:rPr>
              <a:t>connective tissues</a:t>
            </a:r>
            <a:r>
              <a:rPr lang="en-US" dirty="0">
                <a:latin typeface="NewCenturySchlbk-Roman"/>
              </a:rPr>
              <a:t>, supports the body and allows it to move.</a:t>
            </a:r>
          </a:p>
          <a:p>
            <a:r>
              <a:rPr lang="en-US" dirty="0">
                <a:latin typeface="NewCenturySchlbk-Roman"/>
              </a:rPr>
              <a:t>The </a:t>
            </a:r>
            <a:r>
              <a:rPr lang="en-US" b="1" dirty="0">
                <a:solidFill>
                  <a:srgbClr val="00B0F0"/>
                </a:solidFill>
              </a:rPr>
              <a:t>nervous system </a:t>
            </a:r>
            <a:r>
              <a:rPr lang="en-US" dirty="0">
                <a:latin typeface="NewCenturySchlbk-Roman"/>
              </a:rPr>
              <a:t>carries electrical messages to and from the brain and </a:t>
            </a:r>
            <a:r>
              <a:rPr lang="en-US" dirty="0" smtClean="0">
                <a:latin typeface="NewCenturySchlbk-Roman"/>
              </a:rPr>
              <a:t>spinal cord</a:t>
            </a:r>
            <a:r>
              <a:rPr lang="en-US" dirty="0">
                <a:latin typeface="NewCenturySchlbk-Roman"/>
              </a:rPr>
              <a:t>.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5837" y="2328574"/>
            <a:ext cx="3766231" cy="3301517"/>
          </a:xfr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994263" y="744583"/>
            <a:ext cx="5908765" cy="44413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5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Some techniques in medical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context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15411" y="58937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805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6931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3120" y="1419498"/>
            <a:ext cx="4676504" cy="60089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Body </a:t>
            </a:r>
            <a:r>
              <a:rPr lang="en-US" b="1" dirty="0"/>
              <a:t>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9531" y="2328574"/>
            <a:ext cx="6736306" cy="3301518"/>
          </a:xfrm>
        </p:spPr>
        <p:txBody>
          <a:bodyPr>
            <a:normAutofit fontScale="92500" lnSpcReduction="20000"/>
          </a:bodyPr>
          <a:lstStyle/>
          <a:p>
            <a:r>
              <a:rPr lang="en-US" dirty="0">
                <a:latin typeface="NewCenturySchlbk-Roman"/>
              </a:rPr>
              <a:t>The </a:t>
            </a:r>
            <a:r>
              <a:rPr lang="en-US" b="1" dirty="0">
                <a:solidFill>
                  <a:srgbClr val="00B0F0"/>
                </a:solidFill>
                <a:latin typeface="NewCenturySchlbk-Bold"/>
              </a:rPr>
              <a:t>respiratory system </a:t>
            </a:r>
            <a:r>
              <a:rPr lang="en-US" dirty="0">
                <a:latin typeface="NewCenturySchlbk-Roman"/>
              </a:rPr>
              <a:t>controls breathing, a process by which air enters </a:t>
            </a:r>
            <a:r>
              <a:rPr lang="en-US" dirty="0" smtClean="0">
                <a:latin typeface="NewCenturySchlbk-Roman"/>
              </a:rPr>
              <a:t>and leaves </a:t>
            </a:r>
            <a:r>
              <a:rPr lang="en-US" dirty="0">
                <a:latin typeface="NewCenturySchlbk-Roman"/>
              </a:rPr>
              <a:t>the body.</a:t>
            </a:r>
          </a:p>
          <a:p>
            <a:r>
              <a:rPr lang="en-US" dirty="0">
                <a:latin typeface="NewCenturySchlbk-Roman"/>
              </a:rPr>
              <a:t>The </a:t>
            </a:r>
            <a:r>
              <a:rPr lang="en-US" b="1" dirty="0">
                <a:solidFill>
                  <a:srgbClr val="00B0F0"/>
                </a:solidFill>
                <a:latin typeface="NewCenturySchlbk-Bold"/>
              </a:rPr>
              <a:t>skin and sense organ system</a:t>
            </a:r>
            <a:r>
              <a:rPr lang="en-US" b="1" dirty="0">
                <a:latin typeface="NewCenturySchlbk-Bold"/>
              </a:rPr>
              <a:t>, </a:t>
            </a:r>
            <a:r>
              <a:rPr lang="en-US" dirty="0">
                <a:latin typeface="NewCenturySchlbk-Roman"/>
              </a:rPr>
              <a:t>including the skin and eyes and ears, </a:t>
            </a:r>
            <a:r>
              <a:rPr lang="en-US" dirty="0" smtClean="0">
                <a:latin typeface="NewCenturySchlbk-Roman"/>
              </a:rPr>
              <a:t>receives messages </a:t>
            </a:r>
            <a:r>
              <a:rPr lang="en-US" dirty="0">
                <a:latin typeface="NewCenturySchlbk-Roman"/>
              </a:rPr>
              <a:t>from the environment and sends them to the brain.</a:t>
            </a:r>
          </a:p>
          <a:p>
            <a:r>
              <a:rPr lang="en-US" dirty="0">
                <a:latin typeface="NewCenturySchlbk-Roman"/>
              </a:rPr>
              <a:t>The </a:t>
            </a:r>
            <a:r>
              <a:rPr lang="en-US" b="1" dirty="0">
                <a:solidFill>
                  <a:srgbClr val="00B0F0"/>
                </a:solidFill>
                <a:latin typeface="NewCenturySchlbk-Bold"/>
              </a:rPr>
              <a:t>urinary system </a:t>
            </a:r>
            <a:r>
              <a:rPr lang="en-US" dirty="0">
                <a:latin typeface="NewCenturySchlbk-Roman"/>
              </a:rPr>
              <a:t>produces urine and sends it out of the body through </a:t>
            </a:r>
            <a:r>
              <a:rPr lang="en-US" dirty="0" smtClean="0">
                <a:latin typeface="NewCenturySchlbk-Roman"/>
              </a:rPr>
              <a:t>the kidneys</a:t>
            </a:r>
            <a:r>
              <a:rPr lang="en-US" dirty="0">
                <a:latin typeface="NewCenturySchlbk-Roman"/>
              </a:rPr>
              <a:t>, ureters, bladder, and urethra.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5837" y="2328574"/>
            <a:ext cx="3766231" cy="3301517"/>
          </a:xfr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994263" y="744583"/>
            <a:ext cx="5908765" cy="44413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5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Some techniques in medical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context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580279" y="70135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08784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453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7610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1123950" y="639763"/>
            <a:ext cx="10541000" cy="6218237"/>
          </a:xfrm>
        </p:spPr>
        <p:txBody>
          <a:bodyPr/>
          <a:lstStyle/>
          <a:p>
            <a:r>
              <a:rPr lang="en-US" sz="3600" dirty="0" smtClean="0">
                <a:solidFill>
                  <a:srgbClr val="FF0000"/>
                </a:solidFill>
              </a:rPr>
              <a:t>References</a:t>
            </a:r>
          </a:p>
          <a:p>
            <a:r>
              <a:rPr lang="en-US" sz="2800" dirty="0" smtClean="0"/>
              <a:t>504 Essential words</a:t>
            </a:r>
          </a:p>
          <a:p>
            <a:r>
              <a:rPr lang="en-US" sz="2800" dirty="0" smtClean="0"/>
              <a:t>Grammar in use</a:t>
            </a:r>
          </a:p>
          <a:p>
            <a:r>
              <a:rPr lang="en-US" sz="2800" dirty="0" smtClean="0"/>
              <a:t>Site of BBC learning English</a:t>
            </a:r>
          </a:p>
          <a:p>
            <a:r>
              <a:rPr lang="en-US" sz="2800" dirty="0" err="1" smtClean="0"/>
              <a:t>Voa</a:t>
            </a:r>
            <a:r>
              <a:rPr lang="en-US" sz="2800" dirty="0" smtClean="0"/>
              <a:t> learning English</a:t>
            </a:r>
            <a:endParaRPr lang="fa-IR" sz="2800" dirty="0"/>
          </a:p>
        </p:txBody>
      </p:sp>
    </p:spTree>
    <p:extLst>
      <p:ext uri="{BB962C8B-B14F-4D97-AF65-F5344CB8AC3E}">
        <p14:creationId xmlns:p14="http://schemas.microsoft.com/office/powerpoint/2010/main" val="1950631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1031875" y="352425"/>
            <a:ext cx="10033000" cy="6192838"/>
          </a:xfrm>
        </p:spPr>
        <p:txBody>
          <a:bodyPr/>
          <a:lstStyle/>
          <a:p>
            <a:r>
              <a:rPr lang="en-US" sz="3200" dirty="0" smtClean="0"/>
              <a:t>Please send your comments and suggestions about this training package to the </a:t>
            </a:r>
            <a:r>
              <a:rPr lang="en-US" dirty="0" smtClean="0"/>
              <a:t>following address</a:t>
            </a:r>
          </a:p>
          <a:p>
            <a:r>
              <a:rPr lang="en-US" dirty="0" smtClean="0">
                <a:hlinkClick r:id="rId2"/>
              </a:rPr>
              <a:t>midwife.shahmizad@gmail.com</a:t>
            </a:r>
            <a:endParaRPr lang="en-US" dirty="0" smtClean="0"/>
          </a:p>
          <a:p>
            <a:r>
              <a:rPr lang="en-US" smtClean="0"/>
              <a:t>Fax num:01134525552</a:t>
            </a:r>
            <a:endParaRPr lang="en-US" dirty="0" smtClean="0"/>
          </a:p>
          <a:p>
            <a:endParaRPr lang="en-US" dirty="0"/>
          </a:p>
          <a:p>
            <a:r>
              <a:rPr lang="en-US" sz="2800" dirty="0" err="1" smtClean="0"/>
              <a:t>Mazandaran</a:t>
            </a:r>
            <a:r>
              <a:rPr lang="en-US" sz="2800" dirty="0" smtClean="0"/>
              <a:t> university of medical science</a:t>
            </a:r>
          </a:p>
          <a:p>
            <a:endParaRPr lang="en-US" dirty="0"/>
          </a:p>
          <a:p>
            <a:r>
              <a:rPr lang="en-US" sz="3200" dirty="0" smtClean="0"/>
              <a:t>Wishing you more and more success</a:t>
            </a:r>
            <a:endParaRPr lang="fa-IR" sz="3200" dirty="0"/>
          </a:p>
        </p:txBody>
      </p:sp>
    </p:spTree>
    <p:extLst>
      <p:ext uri="{BB962C8B-B14F-4D97-AF65-F5344CB8AC3E}">
        <p14:creationId xmlns:p14="http://schemas.microsoft.com/office/powerpoint/2010/main" val="2773619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874713" y="392113"/>
            <a:ext cx="10629900" cy="6021387"/>
          </a:xfrm>
        </p:spPr>
        <p:txBody>
          <a:bodyPr/>
          <a:lstStyle/>
          <a:p>
            <a:r>
              <a:rPr lang="en-US" sz="3600" dirty="0" smtClean="0">
                <a:solidFill>
                  <a:srgbClr val="FF0000"/>
                </a:solidFill>
              </a:rPr>
              <a:t>Behavioral objectives</a:t>
            </a:r>
          </a:p>
          <a:p>
            <a:r>
              <a:rPr lang="en-US" sz="2800" dirty="0" smtClean="0"/>
              <a:t>Define the meaning of the words of a unit</a:t>
            </a:r>
          </a:p>
          <a:p>
            <a:r>
              <a:rPr lang="en-US" sz="2800" dirty="0" smtClean="0"/>
              <a:t>Do word formation and comprehension exercise</a:t>
            </a:r>
          </a:p>
          <a:p>
            <a:r>
              <a:rPr lang="en-US" sz="2800" dirty="0" smtClean="0"/>
              <a:t>Do word formation chart exercise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86987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46811" y="1062448"/>
            <a:ext cx="7925389" cy="148916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200" b="1" dirty="0" smtClean="0"/>
              <a:t>Chapter five</a:t>
            </a:r>
          </a:p>
          <a:p>
            <a:r>
              <a:rPr lang="en-US" sz="3200" b="1" dirty="0" smtClean="0"/>
              <a:t>       </a:t>
            </a:r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911205" y="106244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4392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4" y="418012"/>
            <a:ext cx="8911687" cy="67926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Vocab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2341" y="1528355"/>
            <a:ext cx="4457112" cy="1306285"/>
          </a:xfrm>
          <a:ln>
            <a:solidFill>
              <a:srgbClr val="FF0000"/>
            </a:solidFill>
            <a:prstDash val="solid"/>
          </a:ln>
        </p:spPr>
        <p:txBody>
          <a:bodyPr>
            <a:normAutofit fontScale="85000" lnSpcReduction="20000"/>
          </a:bodyPr>
          <a:lstStyle/>
          <a:p>
            <a:r>
              <a:rPr lang="en-US" sz="4000" b="1" dirty="0"/>
              <a:t>tradition</a:t>
            </a:r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84874" y="1528355"/>
            <a:ext cx="6106383" cy="1306285"/>
          </a:xfrm>
          <a:ln w="12700">
            <a:solidFill>
              <a:schemeClr val="tx1"/>
            </a:solidFill>
          </a:ln>
        </p:spPr>
        <p:txBody>
          <a:bodyPr>
            <a:normAutofit fontScale="85000" lnSpcReduction="20000"/>
          </a:bodyPr>
          <a:lstStyle/>
          <a:p>
            <a:r>
              <a:rPr lang="en-US" dirty="0"/>
              <a:t>beliefs, opinions, and customs handed down from one generation to another </a:t>
            </a:r>
            <a:endParaRPr lang="en-US" dirty="0" smtClean="0"/>
          </a:p>
          <a:p>
            <a:r>
              <a:rPr lang="en-US" dirty="0">
                <a:solidFill>
                  <a:srgbClr val="FF0000"/>
                </a:solidFill>
              </a:rPr>
              <a:t>All religions have different beliefs and traditions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32341" y="3260354"/>
            <a:ext cx="4457112" cy="1306285"/>
          </a:xfrm>
          <a:prstGeom prst="rect">
            <a:avLst/>
          </a:prstGeom>
          <a:ln>
            <a:solidFill>
              <a:srgbClr val="FF0000"/>
            </a:solidFill>
            <a:prstDash val="solid"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rural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32341" y="4922017"/>
            <a:ext cx="4457112" cy="1306285"/>
          </a:xfrm>
          <a:prstGeom prst="rect">
            <a:avLst/>
          </a:prstGeom>
          <a:ln>
            <a:solidFill>
              <a:srgbClr val="FF0000"/>
            </a:solidFill>
            <a:prstDash val="solid"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burden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5584874" y="3260353"/>
            <a:ext cx="6106383" cy="130628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in the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country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Rural areas are not densely* populated. .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5B9BD5">
                  <a:lumMod val="60000"/>
                  <a:lumOff val="4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Content Placeholder 3"/>
          <p:cNvSpPr txBox="1">
            <a:spLocks/>
          </p:cNvSpPr>
          <p:nvPr/>
        </p:nvSpPr>
        <p:spPr>
          <a:xfrm>
            <a:off x="5584874" y="4922016"/>
            <a:ext cx="6106383" cy="130628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what is carried; a load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he burden of the country's safety is in the hands of the president</a:t>
            </a:r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397399" y="35424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7953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449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uiExpand="1" build="p" animBg="1"/>
      <p:bldP spid="4" grpId="0" uiExpand="1" build="p" animBg="1"/>
      <p:bldP spid="6" grpId="0" animBg="1"/>
      <p:bldP spid="7" grpId="0" animBg="1"/>
      <p:bldP spid="8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4" y="418012"/>
            <a:ext cx="8911687" cy="67926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Vocab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2341" y="1528355"/>
            <a:ext cx="4457112" cy="1306285"/>
          </a:xfrm>
          <a:ln>
            <a:solidFill>
              <a:srgbClr val="FF0000"/>
            </a:solidFill>
            <a:prstDash val="solid"/>
          </a:ln>
        </p:spPr>
        <p:txBody>
          <a:bodyPr>
            <a:normAutofit fontScale="92500"/>
          </a:bodyPr>
          <a:lstStyle/>
          <a:p>
            <a:r>
              <a:rPr lang="en-US" sz="4000" b="1" dirty="0"/>
              <a:t>campus </a:t>
            </a:r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84874" y="1528355"/>
            <a:ext cx="6106383" cy="1306285"/>
          </a:xfrm>
          <a:ln w="12700">
            <a:solidFill>
              <a:schemeClr val="tx1"/>
            </a:solidFill>
          </a:ln>
        </p:spPr>
        <p:txBody>
          <a:bodyPr>
            <a:normAutofit fontScale="92500"/>
          </a:bodyPr>
          <a:lstStyle/>
          <a:p>
            <a:r>
              <a:rPr lang="en-US" dirty="0"/>
              <a:t>grounds of a college, university, or </a:t>
            </a:r>
            <a:r>
              <a:rPr lang="en-US" dirty="0" smtClean="0"/>
              <a:t>school</a:t>
            </a:r>
          </a:p>
          <a:p>
            <a:r>
              <a:rPr lang="en-US" dirty="0">
                <a:solidFill>
                  <a:srgbClr val="FF0000"/>
                </a:solidFill>
              </a:rPr>
              <a:t>I chose to go to Penn State because it has a beautiful campus. 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32341" y="3260354"/>
            <a:ext cx="4457112" cy="1306285"/>
          </a:xfrm>
          <a:prstGeom prst="rect">
            <a:avLst/>
          </a:prstGeom>
          <a:ln>
            <a:solidFill>
              <a:srgbClr val="FF0000"/>
            </a:solidFill>
            <a:prstDash val="solid"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majority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32341" y="4922017"/>
            <a:ext cx="4457112" cy="1306285"/>
          </a:xfrm>
          <a:prstGeom prst="rect">
            <a:avLst/>
          </a:prstGeom>
          <a:ln>
            <a:solidFill>
              <a:srgbClr val="FF0000"/>
            </a:solidFill>
            <a:prstDash val="solid"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assemble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5584874" y="3260353"/>
            <a:ext cx="6106383" cy="130628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the larger number; greater part; more than half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majority of people prefer to pay wholesale* prices for meat. .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  <p:sp>
        <p:nvSpPr>
          <p:cNvPr id="11" name="Content Placeholder 3"/>
          <p:cNvSpPr txBox="1">
            <a:spLocks/>
          </p:cNvSpPr>
          <p:nvPr/>
        </p:nvSpPr>
        <p:spPr>
          <a:xfrm>
            <a:off x="5584874" y="4922016"/>
            <a:ext cx="6106383" cy="130628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gather together; bring together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All the people who had assembled for the picnic vanished*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when the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rain began to fall. </a:t>
            </a:r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10908" y="51396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4679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529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uiExpand="1" build="p" animBg="1"/>
      <p:bldP spid="4" grpId="0" uiExpand="1" build="p" animBg="1"/>
      <p:bldP spid="6" grpId="0" animBg="1"/>
      <p:bldP spid="7" grpId="0" animBg="1"/>
      <p:bldP spid="8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4" y="418012"/>
            <a:ext cx="8911687" cy="67926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Vocab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2341" y="1528355"/>
            <a:ext cx="4457112" cy="1306285"/>
          </a:xfrm>
          <a:ln>
            <a:solidFill>
              <a:srgbClr val="FF0000"/>
            </a:solidFill>
            <a:prstDash val="solid"/>
          </a:ln>
        </p:spPr>
        <p:txBody>
          <a:bodyPr>
            <a:normAutofit fontScale="85000" lnSpcReduction="10000"/>
          </a:bodyPr>
          <a:lstStyle/>
          <a:p>
            <a:r>
              <a:rPr lang="en-US" sz="4000" b="1" dirty="0"/>
              <a:t>explore </a:t>
            </a:r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84874" y="1528355"/>
            <a:ext cx="6106383" cy="1306285"/>
          </a:xfrm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/>
          <a:p>
            <a:r>
              <a:rPr lang="en-US" dirty="0"/>
              <a:t>go over carefully; look into closely; </a:t>
            </a:r>
            <a:r>
              <a:rPr lang="en-US" dirty="0" smtClean="0"/>
              <a:t>examine</a:t>
            </a:r>
          </a:p>
          <a:p>
            <a:pPr lvl="0"/>
            <a:r>
              <a:rPr lang="en-US" dirty="0">
                <a:solidFill>
                  <a:srgbClr val="FF0000"/>
                </a:solidFill>
              </a:rPr>
              <a:t>Sara wanted to know if all of the methods for solving the </a:t>
            </a:r>
            <a:r>
              <a:rPr lang="en-US" dirty="0" smtClean="0">
                <a:solidFill>
                  <a:srgbClr val="FF0000"/>
                </a:solidFill>
              </a:rPr>
              <a:t>problem </a:t>
            </a:r>
            <a:r>
              <a:rPr lang="en-US" sz="2600" dirty="0">
                <a:solidFill>
                  <a:srgbClr val="FF0000"/>
                </a:solidFill>
              </a:rPr>
              <a:t>had been explored. </a:t>
            </a: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32341" y="3260354"/>
            <a:ext cx="4457112" cy="1306285"/>
          </a:xfrm>
          <a:prstGeom prst="rect">
            <a:avLst/>
          </a:prstGeom>
          <a:ln>
            <a:solidFill>
              <a:srgbClr val="FF0000"/>
            </a:solidFill>
            <a:prstDash val="solid"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topic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32341" y="4922017"/>
            <a:ext cx="4457112" cy="1306285"/>
          </a:xfrm>
          <a:prstGeom prst="rect">
            <a:avLst/>
          </a:prstGeom>
          <a:ln>
            <a:solidFill>
              <a:srgbClr val="FF0000"/>
            </a:solidFill>
            <a:prstDash val="solid"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debate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5584874" y="3260353"/>
            <a:ext cx="6106383" cy="130628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subject that people think, write, or talk about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speaker's main topic was how to eliminate* hunger in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this world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5B9BD5">
                  <a:lumMod val="60000"/>
                  <a:lumOff val="4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Content Placeholder 3"/>
          <p:cNvSpPr txBox="1">
            <a:spLocks/>
          </p:cNvSpPr>
          <p:nvPr/>
        </p:nvSpPr>
        <p:spPr>
          <a:xfrm>
            <a:off x="5584874" y="4922016"/>
            <a:ext cx="6106383" cy="130628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discussion in which reasons for and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against something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are brought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out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Instead of shrieking* at each other, the students decided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 have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debate on the topic.*</a:t>
            </a:r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414817" y="41801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6167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5582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uiExpand="1" build="p" animBg="1"/>
      <p:bldP spid="4" grpId="0" uiExpand="1" build="p" animBg="1"/>
      <p:bldP spid="6" grpId="0" animBg="1"/>
      <p:bldP spid="7" grpId="0" animBg="1"/>
      <p:bldP spid="8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4" y="418012"/>
            <a:ext cx="8911687" cy="67926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Vocab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2341" y="1528355"/>
            <a:ext cx="4457112" cy="1306285"/>
          </a:xfrm>
          <a:ln>
            <a:solidFill>
              <a:srgbClr val="FF0000"/>
            </a:solidFill>
            <a:prstDash val="solid"/>
          </a:ln>
        </p:spPr>
        <p:txBody>
          <a:bodyPr>
            <a:normAutofit lnSpcReduction="10000"/>
          </a:bodyPr>
          <a:lstStyle/>
          <a:p>
            <a:r>
              <a:rPr lang="en-US" sz="4000" b="1" dirty="0"/>
              <a:t>evade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84874" y="1528355"/>
            <a:ext cx="6106383" cy="1306285"/>
          </a:xfrm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en-US" dirty="0"/>
              <a:t>get away from by trickery or cleverness </a:t>
            </a:r>
            <a:endParaRPr lang="en-US" dirty="0" smtClean="0"/>
          </a:p>
          <a:p>
            <a:r>
              <a:rPr lang="en-US" dirty="0">
                <a:solidFill>
                  <a:srgbClr val="FF0000"/>
                </a:solidFill>
              </a:rPr>
              <a:t>Juan tried to evade the topic* by changing the subject. 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32341" y="3260354"/>
            <a:ext cx="4457112" cy="1306285"/>
          </a:xfrm>
          <a:prstGeom prst="rect">
            <a:avLst/>
          </a:prstGeom>
          <a:ln>
            <a:solidFill>
              <a:srgbClr val="FF0000"/>
            </a:solidFill>
            <a:prstDash val="solid"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probe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32341" y="4922017"/>
            <a:ext cx="4457112" cy="1306285"/>
          </a:xfrm>
          <a:prstGeom prst="rect">
            <a:avLst/>
          </a:prstGeom>
          <a:ln>
            <a:solidFill>
              <a:srgbClr val="FF0000"/>
            </a:solidFill>
            <a:prstDash val="solid"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reform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5584874" y="3260353"/>
            <a:ext cx="6106383" cy="130628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search into; examine thoroughly; investigate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After probing the scientist's theory,* we proved it was correct.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5B9BD5">
                  <a:lumMod val="60000"/>
                  <a:lumOff val="4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Content Placeholder 3"/>
          <p:cNvSpPr txBox="1">
            <a:spLocks/>
          </p:cNvSpPr>
          <p:nvPr/>
        </p:nvSpPr>
        <p:spPr>
          <a:xfrm>
            <a:off x="5584874" y="4922016"/>
            <a:ext cx="6106383" cy="130628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make better; improve by removing faults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B9BD5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Only laws that force companies to reform will clear the dangerous vapors* from our air. </a:t>
            </a:r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319022" y="41801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8125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5501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uiExpand="1" build="p" animBg="1"/>
      <p:bldP spid="4" grpId="0" uiExpand="1" build="p" animBg="1"/>
      <p:bldP spid="6" grpId="0" animBg="1"/>
      <p:bldP spid="7" grpId="0" animBg="1"/>
      <p:bldP spid="8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2741" y="295835"/>
            <a:ext cx="3691870" cy="470647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    Listening and Reading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5082" y="1304365"/>
            <a:ext cx="10509529" cy="48906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smtClean="0">
                <a:solidFill>
                  <a:srgbClr val="C00000"/>
                </a:solidFill>
              </a:rPr>
              <a:t>word’s you need in this file </a:t>
            </a:r>
            <a:r>
              <a:rPr lang="en-US" sz="2800" b="1" dirty="0" smtClean="0">
                <a:solidFill>
                  <a:srgbClr val="C00000"/>
                </a:solidFill>
              </a:rPr>
              <a:t>: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sz="3000" b="1" dirty="0">
                <a:latin typeface="Arial Black" panose="020B0A04020102020204" pitchFamily="34" charset="0"/>
              </a:rPr>
              <a:t>habitat –n. the place where wildlife naturally lives or grows</a:t>
            </a:r>
          </a:p>
          <a:p>
            <a:r>
              <a:rPr lang="en-US" sz="3000" b="1" dirty="0">
                <a:latin typeface="Arial Black" panose="020B0A04020102020204" pitchFamily="34" charset="0"/>
              </a:rPr>
              <a:t>stings –n. an injury caused by the sting of an animal like a bee, the sharp part of the body </a:t>
            </a:r>
            <a:r>
              <a:rPr lang="en-US" sz="3000" b="1" dirty="0" smtClean="0">
                <a:latin typeface="Arial Black" panose="020B0A04020102020204" pitchFamily="34" charset="0"/>
              </a:rPr>
              <a:t>of some </a:t>
            </a:r>
            <a:r>
              <a:rPr lang="en-US" sz="3000" b="1" dirty="0">
                <a:latin typeface="Arial Black" panose="020B0A04020102020204" pitchFamily="34" charset="0"/>
              </a:rPr>
              <a:t>animals that can sting</a:t>
            </a:r>
          </a:p>
          <a:p>
            <a:r>
              <a:rPr lang="en-US" sz="3000" b="1" dirty="0">
                <a:latin typeface="Arial Black" panose="020B0A04020102020204" pitchFamily="34" charset="0"/>
              </a:rPr>
              <a:t>swarm –n. a large group of insects moving together</a:t>
            </a:r>
            <a:endParaRPr lang="en-US" sz="2600" b="1" dirty="0"/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60929" y="27911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9468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4240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پرونده" ma:contentTypeID="0x01010038EE485FB9274448B5E5B0FF0ECB3346" ma:contentTypeVersion="3" ma:contentTypeDescription="یک سند جدید ایجاد کنید." ma:contentTypeScope="" ma:versionID="879a17dea37dbf3eb3c9d0be085887ae">
  <xsd:schema xmlns:xsd="http://www.w3.org/2001/XMLSchema" xmlns:xs="http://www.w3.org/2001/XMLSchema" xmlns:p="http://schemas.microsoft.com/office/2006/metadata/properties" xmlns:ns2="1047730d-92e1-4018-9084-d932fd3a7f58" xmlns:ns3="12fdc5dc-769e-4543-b10d-fbea3dac4417" targetNamespace="http://schemas.microsoft.com/office/2006/metadata/properties" ma:root="true" ma:fieldsID="05a1c3cdee81c85cb937771a12b2679b" ns2:_="" ns3:_="">
    <xsd:import namespace="1047730d-92e1-4018-9084-d932fd3a7f58"/>
    <xsd:import namespace="12fdc5dc-769e-4543-b10d-fbea3dac4417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_x0646__x0648__x0639__x0020__x062d__x06cc__x0637__x0647_"/>
                <xsd:element ref="ns3:_x062f__x0627__x0646__x0634__x06af__x0627__x0647_"/>
                <xsd:element ref="ns3:_x0646__x0648__x0639__x0020__x0641__x0627__x06cc__x0644_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47730d-92e1-4018-9084-d932fd3a7f58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مقدار شناسه سند" ma:description="مقدار شناسه سند تعیین شده برای این آیتم." ma:internalName="_dlc_DocId" ma:readOnly="true">
      <xsd:simpleType>
        <xsd:restriction base="dms:Text"/>
      </xsd:simpleType>
    </xsd:element>
    <xsd:element name="_dlc_DocIdUrl" ma:index="9" nillable="true" ma:displayName="شناسه سند" ma:description="پیوند دائمی به این سند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حفظ شناسه" ma:description="نگهداری شناسه در حین افزودن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fdc5dc-769e-4543-b10d-fbea3dac4417" elementFormDefault="qualified">
    <xsd:import namespace="http://schemas.microsoft.com/office/2006/documentManagement/types"/>
    <xsd:import namespace="http://schemas.microsoft.com/office/infopath/2007/PartnerControls"/>
    <xsd:element name="_x0646__x0648__x0639__x0020__x062d__x06cc__x0637__x0647_" ma:index="11" ma:displayName="نوع حیطه" ma:default="عوامل بيماري‌زاي زنده، اصول گندزدايي و استريليزاسيون" ma:format="Dropdown" ma:internalName="_x0646__x0648__x0639__x0020__x062d__x06cc__x0637__x0647_">
      <xsd:simpleType>
        <xsd:restriction base="dms:Choice">
          <xsd:enumeration value="عوامل بيماري‌زاي زنده، اصول گندزدايي و استريليزاسيون"/>
          <xsd:enumeration value="آمار حياتي، اپيدميولوژی و روش تحقيق"/>
          <xsd:enumeration value="آناتومی و فیزیولوژی"/>
          <xsd:enumeration value="برنامه‌ريزي عملياتي و مديريت ارتقاء‌ كیفيت خدمات در خانه‌هاي بهداشت"/>
          <xsd:enumeration value="بهداشت دهان و دندان"/>
          <xsd:enumeration value="ارتقاء بهداشت فردي و شيوه زندگي سالم"/>
          <xsd:enumeration value="بهداشت حرفه‌اي"/>
          <xsd:enumeration value="بهداشت محيط"/>
          <xsd:enumeration value="بيماري‌هاي واگير"/>
          <xsd:enumeration value="کار با کامپیوتر و اينترنت؛ آشنايي با نرم‌افزارهاي نظام شبكه"/>
          <xsd:enumeration value="داروشناسي براي خانه‌هاي بهداشت"/>
          <xsd:enumeration value="ارتقاء سلامت، توانمندسازي جامعه و توسعه مشاركت افراد و سازمان‌ها"/>
          <xsd:enumeration value="كمك‌هاي اوليه و اقدامات امدادي"/>
          <xsd:enumeration value="ايمن سازي و بيماري‌هاي قابل پيشگيري با واكسن"/>
          <xsd:enumeration value="مديريت خطر بلايا"/>
          <xsd:enumeration value="مراقبت‌هاي ادغام يافته سلامت مادران"/>
          <xsd:enumeration value="مراقبت‌هاي ادغام يافته سلامت جوانان"/>
          <xsd:enumeration value="مباني بهداشت و كار در روستا"/>
          <xsd:enumeration value="مراقبت‌هاي ادغام يافته سلامت كودكان"/>
          <xsd:enumeration value="مراقبت‌هاي ادغام يافته سلامت ميانسالان"/>
          <xsd:enumeration value="مراقبت‌هاي ادغام يافته سلامت نوجوانان و مدارس"/>
          <xsd:enumeration value="مراقبت‌هاي ادغام يافته سلامت سالمندان"/>
          <xsd:enumeration value="بيماري‌هاي غيرواگير"/>
          <xsd:enumeration value="اصول تغذیه"/>
          <xsd:enumeration value="پرستاري از بيمار"/>
          <xsd:enumeration value="سلامت باروري"/>
          <xsd:enumeration value="رويكرد به شكايات شايع و درمان‌هاي ساده علامتي"/>
          <xsd:enumeration value="سلامت روان"/>
          <xsd:enumeration value="نحوه معاینات فیزیکی"/>
          <xsd:enumeration value="سایر موارد"/>
          <xsd:enumeration value="دستوالعمل آماده سازی پاورپوینت"/>
          <xsd:enumeration value="سلامت میانسالان"/>
        </xsd:restriction>
      </xsd:simpleType>
    </xsd:element>
    <xsd:element name="_x062f__x0627__x0646__x0634__x06af__x0627__x0647_" ma:index="12" ma:displayName="دانشگاه" ma:format="Dropdown" ma:internalName="_x062f__x0627__x0646__x0634__x06af__x0627__x0647_">
      <xsd:simpleType>
        <xsd:restriction base="dms:Choice">
          <xsd:enumeration value="آبادان"/>
          <xsd:enumeration value="آذربایجان غربی"/>
          <xsd:enumeration value="اردبیل"/>
          <xsd:enumeration value="اسدآباد"/>
          <xsd:enumeration value="اسفراين"/>
          <xsd:enumeration value="اصفهان"/>
          <xsd:enumeration value="البرز"/>
          <xsd:enumeration value="اهواز"/>
          <xsd:enumeration value="ايرانشهر"/>
          <xsd:enumeration value="ایران"/>
          <xsd:enumeration value="ایلام"/>
          <xsd:enumeration value="بابل"/>
          <xsd:enumeration value="بم"/>
          <xsd:enumeration value="بهبهان"/>
          <xsd:enumeration value="بوشهر"/>
          <xsd:enumeration value="بیرجند"/>
          <xsd:enumeration value="تبریز"/>
          <xsd:enumeration value="تربت جام"/>
          <xsd:enumeration value="تربت حیدریه"/>
          <xsd:enumeration value="تهران"/>
          <xsd:enumeration value="جهرم"/>
          <xsd:enumeration value="جیرفت"/>
          <xsd:enumeration value="چهارمحال و بختیاری"/>
          <xsd:enumeration value="خراسان شمالی"/>
          <xsd:enumeration value="خلخال"/>
          <xsd:enumeration value="خمين"/>
          <xsd:enumeration value="خوی"/>
          <xsd:enumeration value="دزفول"/>
          <xsd:enumeration value="رفسنجان"/>
          <xsd:enumeration value="زابل"/>
          <xsd:enumeration value="زاهدان"/>
          <xsd:enumeration value="زنجان"/>
          <xsd:enumeration value="ساوه"/>
          <xsd:enumeration value="سبزوار"/>
          <xsd:enumeration value="سراب"/>
          <xsd:enumeration value="سمنان"/>
          <xsd:enumeration value="سيرجان"/>
          <xsd:enumeration value="شاهرود"/>
          <xsd:enumeration value="شهید بهشتی"/>
          <xsd:enumeration value="شوشتر"/>
          <xsd:enumeration value="شیراز"/>
          <xsd:enumeration value="فسا"/>
          <xsd:enumeration value="قزوین"/>
          <xsd:enumeration value="قم"/>
          <xsd:enumeration value="گراش"/>
          <xsd:enumeration value="گلستان"/>
          <xsd:enumeration value="گناباد"/>
          <xsd:enumeration value="گیلان"/>
          <xsd:enumeration value="لارستان"/>
          <xsd:enumeration value="لرستان"/>
          <xsd:enumeration value="مازندران"/>
          <xsd:enumeration value="مراغه"/>
          <xsd:enumeration value="مرکزی"/>
          <xsd:enumeration value="مشهد"/>
          <xsd:enumeration value="نیشابور"/>
          <xsd:enumeration value="هرمزگان"/>
          <xsd:enumeration value="همدان"/>
          <xsd:enumeration value="کاشان"/>
          <xsd:enumeration value="کردستان"/>
          <xsd:enumeration value="کرمان"/>
          <xsd:enumeration value="کرمانشاه"/>
          <xsd:enumeration value="کهگیلویه و بویراحمد"/>
          <xsd:enumeration value="یزد"/>
          <xsd:enumeration value="ستاد وزارت بهداشت درمان و آموزش پزشکی"/>
        </xsd:restriction>
      </xsd:simpleType>
    </xsd:element>
    <xsd:element name="_x0646__x0648__x0639__x0020__x0641__x0627__x06cc__x0644_" ma:index="13" ma:displayName="نوع فایل" ma:default="فیلم" ma:format="Dropdown" ma:internalName="_x0646__x0648__x0639__x0020__x0641__x0627__x06cc__x0644_">
      <xsd:simpleType>
        <xsd:restriction base="dms:Choice">
          <xsd:enumeration value="فیلم"/>
          <xsd:enumeration value="عکس"/>
          <xsd:enumeration value="پاورپوینت"/>
          <xsd:enumeration value="مستند و راهنما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نوع محتویات"/>
        <xsd:element ref="dc:title" minOccurs="0" maxOccurs="1" ma:index="4" ma:displayName="عنوان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x062f__x0627__x0646__x0634__x06af__x0627__x0647_ xmlns="12fdc5dc-769e-4543-b10d-fbea3dac4417">مازندران</_x062f__x0627__x0646__x0634__x06af__x0627__x0647_>
    <_x0646__x0648__x0639__x0020__x062d__x06cc__x0637__x0647_ xmlns="12fdc5dc-769e-4543-b10d-fbea3dac4417">سایر موارد</_x0646__x0648__x0639__x0020__x062d__x06cc__x0637__x0647_>
    <_x0646__x0648__x0639__x0020__x0641__x0627__x06cc__x0644_ xmlns="12fdc5dc-769e-4543-b10d-fbea3dac4417">پاورپوینت</_x0646__x0648__x0639__x0020__x0641__x0627__x06cc__x0644_>
    <_dlc_DocId xmlns="1047730d-92e1-4018-9084-d932fd3a7f58">5NN7CDR5NKU2-831-357</_dlc_DocId>
    <_dlc_DocIdUrl xmlns="1047730d-92e1-4018-9084-d932fd3a7f58">
      <Url>http://www.health.gov.ir/hnd/_layouts/DocIdRedir.aspx?ID=5NN7CDR5NKU2-831-357</Url>
      <Description>5NN7CDR5NKU2-831-357</Description>
    </_dlc_DocIdUrl>
  </documentManagement>
</p:properties>
</file>

<file path=customXml/itemProps1.xml><?xml version="1.0" encoding="utf-8"?>
<ds:datastoreItem xmlns:ds="http://schemas.openxmlformats.org/officeDocument/2006/customXml" ds:itemID="{3C291B41-BB22-4892-89DB-89714A362498}"/>
</file>

<file path=customXml/itemProps2.xml><?xml version="1.0" encoding="utf-8"?>
<ds:datastoreItem xmlns:ds="http://schemas.openxmlformats.org/officeDocument/2006/customXml" ds:itemID="{3803B86D-C3BE-41FC-A884-F838EE1414C7}"/>
</file>

<file path=customXml/itemProps3.xml><?xml version="1.0" encoding="utf-8"?>
<ds:datastoreItem xmlns:ds="http://schemas.openxmlformats.org/officeDocument/2006/customXml" ds:itemID="{DF30685C-EA8E-4E89-A6CA-8327C1BC389B}"/>
</file>

<file path=customXml/itemProps4.xml><?xml version="1.0" encoding="utf-8"?>
<ds:datastoreItem xmlns:ds="http://schemas.openxmlformats.org/officeDocument/2006/customXml" ds:itemID="{C52B28AA-91EE-4B7F-A843-A0B186E3BAF6}"/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1532</Words>
  <Application>Microsoft Office PowerPoint</Application>
  <PresentationFormat>Widescreen</PresentationFormat>
  <Paragraphs>143</Paragraphs>
  <Slides>25</Slides>
  <Notes>0</Notes>
  <HiddenSlides>0</HiddenSlides>
  <MMClips>19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5" baseType="lpstr">
      <vt:lpstr>Arial</vt:lpstr>
      <vt:lpstr>Arial Black</vt:lpstr>
      <vt:lpstr>Arial Rounded MT Bold</vt:lpstr>
      <vt:lpstr>B Yagut</vt:lpstr>
      <vt:lpstr>Calibri</vt:lpstr>
      <vt:lpstr>Calibri Light</vt:lpstr>
      <vt:lpstr>NewCenturySchlbk-Bold</vt:lpstr>
      <vt:lpstr>NewCenturySchlbk-Roman</vt:lpstr>
      <vt:lpstr>Wingdings 3</vt:lpstr>
      <vt:lpstr>Office Theme</vt:lpstr>
      <vt:lpstr>مشخصات سند</vt:lpstr>
      <vt:lpstr>PowerPoint Presentation</vt:lpstr>
      <vt:lpstr>PowerPoint Presentation</vt:lpstr>
      <vt:lpstr>PowerPoint Presentation</vt:lpstr>
      <vt:lpstr>Vocab</vt:lpstr>
      <vt:lpstr>Vocab</vt:lpstr>
      <vt:lpstr>Vocab</vt:lpstr>
      <vt:lpstr>Vocab</vt:lpstr>
      <vt:lpstr>    Listening and Reading</vt:lpstr>
      <vt:lpstr>    Listening and Reading</vt:lpstr>
      <vt:lpstr>    Listening and Reading</vt:lpstr>
      <vt:lpstr>    Listening and Reading</vt:lpstr>
      <vt:lpstr>    Listening and Reading</vt:lpstr>
      <vt:lpstr>    Listening and Reading</vt:lpstr>
      <vt:lpstr>    Listening and Reading</vt:lpstr>
      <vt:lpstr>    Listening and Reading</vt:lpstr>
      <vt:lpstr>    Listening and Reading</vt:lpstr>
      <vt:lpstr>    Listening and Reading</vt:lpstr>
      <vt:lpstr>Body Systems</vt:lpstr>
      <vt:lpstr>Body Systems</vt:lpstr>
      <vt:lpstr>Body Systems</vt:lpstr>
      <vt:lpstr>Body Systems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SA-Zaban Englisi- </dc:title>
  <dc:creator>Windows User</dc:creator>
  <cp:lastModifiedBy>Windows User</cp:lastModifiedBy>
  <cp:revision>3</cp:revision>
  <dcterms:created xsi:type="dcterms:W3CDTF">2020-05-12T09:26:27Z</dcterms:created>
  <dcterms:modified xsi:type="dcterms:W3CDTF">2020-05-12T09:47:52Z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0x01010038EE485FB9274448B5E5B0FF0ECB3346</vt:lpwstr>
  </property>
  <property fmtid="{D5CDD505-2E9C-101B-9397-08002B2CF9AE}" pid="3" name="_dlc_DocIdItemGuid">
    <vt:lpwstr>7aca0bfa-f241-4a4d-87ce-21b23c920467</vt:lpwstr>
  </property>
</Properties>
</file>